
<file path=[Content_Types].xml><?xml version="1.0" encoding="utf-8"?>
<Types xmlns="http://schemas.openxmlformats.org/package/2006/content-types">
  <Default ContentType="image/png" Extension="jpg"/>
  <Default ContentType="application/xml" Extension="xml"/>
  <Default ContentType="image/png" Extension="png"/>
  <Default ContentType="image/jpeg" Extension="jpeg"/>
  <Default ContentType="application/vnd.openxmlformats-package.relationships+xml" Extension="rels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13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y="6858000" cx="9144000"/>
  <p:notesSz cx="6858000" cy="9144000"/>
  <p:defaultTextStyle>
    <a:defPPr lvl="0">
      <a:defRPr lang="en-US"/>
    </a:defPPr>
    <a:lvl1pPr defTabSz="4572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4572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4572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4572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4572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4572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4572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4572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4572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7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5" Type="http://schemas.openxmlformats.org/officeDocument/2006/relationships/slide" Target="slides/slide2.xml"/><Relationship Id="rId19" Type="http://schemas.openxmlformats.org/officeDocument/2006/relationships/slide" Target="slides/slide16.xml"/><Relationship Id="rId6" Type="http://schemas.openxmlformats.org/officeDocument/2006/relationships/slide" Target="slides/slide3.xml"/><Relationship Id="rId18" Type="http://schemas.openxmlformats.org/officeDocument/2006/relationships/slide" Target="slides/slide15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2C6A0-FFD4-423E-AED4-AB9C297391C4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DB4A-ED00-4528-BE20-D47E756479E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0377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2C6A0-FFD4-423E-AED4-AB9C297391C4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DB4A-ED00-4528-BE20-D47E756479E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720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2C6A0-FFD4-423E-AED4-AB9C297391C4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DB4A-ED00-4528-BE20-D47E756479E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1182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2C6A0-FFD4-423E-AED4-AB9C297391C4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DB4A-ED00-4528-BE20-D47E756479E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1257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2C6A0-FFD4-423E-AED4-AB9C297391C4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DB4A-ED00-4528-BE20-D47E756479E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6107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2C6A0-FFD4-423E-AED4-AB9C297391C4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DB4A-ED00-4528-BE20-D47E756479E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4502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2C6A0-FFD4-423E-AED4-AB9C297391C4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DB4A-ED00-4528-BE20-D47E756479E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49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2C6A0-FFD4-423E-AED4-AB9C297391C4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DB4A-ED00-4528-BE20-D47E756479E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328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2C6A0-FFD4-423E-AED4-AB9C297391C4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DB4A-ED00-4528-BE20-D47E756479E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172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2C6A0-FFD4-423E-AED4-AB9C297391C4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DB4A-ED00-4528-BE20-D47E756479E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371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2C6A0-FFD4-423E-AED4-AB9C297391C4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6DB4A-ED00-4528-BE20-D47E756479E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5260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2C6A0-FFD4-423E-AED4-AB9C297391C4}" type="datetimeFigureOut">
              <a:rPr lang="it-IT" smtClean="0"/>
              <a:t>18/10/2021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6DB4A-ED00-4528-BE20-D47E756479E8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581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02B122C-BDC6-4F27-9463-D618373E1F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7" y="3100324"/>
            <a:ext cx="7772400" cy="1714527"/>
          </a:xfrm>
        </p:spPr>
        <p:txBody>
          <a:bodyPr anchor="t">
            <a:noAutofit/>
          </a:bodyPr>
          <a:lstStyle/>
          <a:p>
            <a:r>
              <a:rPr lang="it-IT" sz="3200" dirty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Studio </a:t>
            </a:r>
            <a:r>
              <a:rPr lang="it-IT" sz="3200" dirty="0" smtClean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Soluzioni Software Per L’Interazione Con Database Non Relazionali: Caso Studio Sul Cluster Mongodb Di ENEA Con Sviluppo Interfaccia Di Ricerca Dati</a:t>
            </a:r>
            <a:endParaRPr lang="it-IT" sz="3200" dirty="0">
              <a:solidFill>
                <a:srgbClr val="354F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EE520411-5E7E-455D-9683-DD0350A0D8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7" y="5271592"/>
            <a:ext cx="6858000" cy="431646"/>
          </a:xfrm>
        </p:spPr>
        <p:txBody>
          <a:bodyPr/>
          <a:lstStyle/>
          <a:p>
            <a:r>
              <a:rPr lang="it-IT" dirty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Candidato: </a:t>
            </a:r>
            <a:r>
              <a:rPr lang="it-IT" dirty="0" smtClean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Giacomo Scordino</a:t>
            </a:r>
            <a:endParaRPr lang="it-IT" dirty="0">
              <a:solidFill>
                <a:srgbClr val="354F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xmlns="" id="{7092CA66-98D2-4E31-842D-0F7EE7A5020E}"/>
              </a:ext>
            </a:extLst>
          </p:cNvPr>
          <p:cNvSpPr/>
          <p:nvPr/>
        </p:nvSpPr>
        <p:spPr>
          <a:xfrm>
            <a:off x="-4" y="2437"/>
            <a:ext cx="9144000" cy="1124744"/>
          </a:xfrm>
          <a:prstGeom prst="rect">
            <a:avLst/>
          </a:prstGeom>
          <a:solidFill>
            <a:srgbClr val="354F68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kern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2D6C7C91-431C-45B1-91CC-9DBA1900B9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423"/>
            <a:ext cx="1924664" cy="1059901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B1D1728C-3F56-4F5E-9C40-AC34442D39F4}"/>
              </a:ext>
            </a:extLst>
          </p:cNvPr>
          <p:cNvSpPr txBox="1"/>
          <p:nvPr/>
        </p:nvSpPr>
        <p:spPr>
          <a:xfrm>
            <a:off x="1791928" y="1199968"/>
            <a:ext cx="5560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Dipartimento di Ingegneria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2E48F185-B450-4EC5-B395-759E24B4D312}"/>
              </a:ext>
            </a:extLst>
          </p:cNvPr>
          <p:cNvSpPr txBox="1"/>
          <p:nvPr/>
        </p:nvSpPr>
        <p:spPr>
          <a:xfrm>
            <a:off x="2035274" y="1622997"/>
            <a:ext cx="50734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Laurea</a:t>
            </a:r>
          </a:p>
          <a:p>
            <a:pPr algn="ctr"/>
            <a:r>
              <a:rPr lang="it-IT" sz="2000" dirty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</a:p>
          <a:p>
            <a:pPr algn="ctr"/>
            <a:r>
              <a:rPr lang="it-IT" sz="2000" dirty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Ingegneria </a:t>
            </a:r>
            <a:r>
              <a:rPr lang="it-IT" sz="2000" dirty="0" smtClean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Informatica</a:t>
            </a:r>
            <a:endParaRPr lang="it-IT" sz="2000" dirty="0">
              <a:solidFill>
                <a:srgbClr val="354F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xmlns="" id="{8924E09B-6DF0-48C4-8A8C-5282403080F7}"/>
              </a:ext>
            </a:extLst>
          </p:cNvPr>
          <p:cNvSpPr txBox="1"/>
          <p:nvPr/>
        </p:nvSpPr>
        <p:spPr>
          <a:xfrm>
            <a:off x="604683" y="6201489"/>
            <a:ext cx="7934633" cy="369332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ctr"/>
            <a:r>
              <a:rPr lang="it-IT" dirty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Relatore: </a:t>
            </a:r>
            <a:r>
              <a:rPr lang="it-IT" dirty="0" smtClean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Paolo Atzeni</a:t>
            </a:r>
            <a:r>
              <a:rPr lang="it-IT" dirty="0" smtClean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it-IT" dirty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it-IT" dirty="0" smtClean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Co-relatore</a:t>
            </a:r>
            <a:r>
              <a:rPr lang="it-IT" dirty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dirty="0" smtClean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Antonio Perozziello</a:t>
            </a:r>
            <a:endParaRPr lang="it-IT" dirty="0">
              <a:solidFill>
                <a:srgbClr val="354F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xmlns="" id="{98CA142C-4034-4ACB-9D7A-5CE435CC1A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180" y="150686"/>
            <a:ext cx="2794820" cy="823370"/>
          </a:xfrm>
          <a:prstGeom prst="rect">
            <a:avLst/>
          </a:prstGeom>
        </p:spPr>
      </p:pic>
      <p:pic>
        <p:nvPicPr>
          <p:cNvPr id="17" name="Immagine 16" descr="Immagine che contiene oggetto&#10;&#10;Descrizione generata automaticamente">
            <a:extLst>
              <a:ext uri="{FF2B5EF4-FFF2-40B4-BE49-F238E27FC236}">
                <a16:creationId xmlns:a16="http://schemas.microsoft.com/office/drawing/2014/main" xmlns="" id="{BA734BBF-1823-492A-A822-C4B4F2D69A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665" y="0"/>
            <a:ext cx="2733031" cy="11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01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61F2025-FC8A-4B05-9ADD-65EAC922C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609" y="153245"/>
            <a:ext cx="7886700" cy="615642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Architettura</a:t>
            </a:r>
            <a:endParaRPr lang="it-IT" sz="3200" dirty="0">
              <a:solidFill>
                <a:srgbClr val="354F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Segnaposto contenuto 10">
            <a:extLst>
              <a:ext uri="{FF2B5EF4-FFF2-40B4-BE49-F238E27FC236}">
                <a16:creationId xmlns:a16="http://schemas.microsoft.com/office/drawing/2014/main" xmlns="" id="{35D291C0-7D3D-4AA7-AF57-CC29C1BE3C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781" y="0"/>
            <a:ext cx="1423219" cy="783758"/>
          </a:xfrm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xmlns="" id="{B2CCDFBD-0D96-403D-BADB-7DE8D3C72EC6}"/>
              </a:ext>
            </a:extLst>
          </p:cNvPr>
          <p:cNvSpPr/>
          <p:nvPr/>
        </p:nvSpPr>
        <p:spPr>
          <a:xfrm>
            <a:off x="0" y="872714"/>
            <a:ext cx="9144000" cy="202970"/>
          </a:xfrm>
          <a:prstGeom prst="rect">
            <a:avLst/>
          </a:prstGeom>
          <a:solidFill>
            <a:srgbClr val="354F68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1430" y="1075684"/>
            <a:ext cx="74411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Architettura</a:t>
            </a:r>
            <a:r>
              <a:rPr lang="en-US" sz="54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del front-end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393" y="1999014"/>
            <a:ext cx="6957132" cy="4656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95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61F2025-FC8A-4B05-9ADD-65EAC922C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609" y="153245"/>
            <a:ext cx="7886700" cy="615642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Architettura</a:t>
            </a:r>
            <a:endParaRPr lang="it-IT" sz="3200" dirty="0">
              <a:solidFill>
                <a:srgbClr val="354F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Segnaposto contenuto 10">
            <a:extLst>
              <a:ext uri="{FF2B5EF4-FFF2-40B4-BE49-F238E27FC236}">
                <a16:creationId xmlns:a16="http://schemas.microsoft.com/office/drawing/2014/main" xmlns="" id="{35D291C0-7D3D-4AA7-AF57-CC29C1BE3C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781" y="0"/>
            <a:ext cx="1423219" cy="783758"/>
          </a:xfrm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xmlns="" id="{B2CCDFBD-0D96-403D-BADB-7DE8D3C72EC6}"/>
              </a:ext>
            </a:extLst>
          </p:cNvPr>
          <p:cNvSpPr/>
          <p:nvPr/>
        </p:nvSpPr>
        <p:spPr>
          <a:xfrm>
            <a:off x="0" y="872714"/>
            <a:ext cx="9144000" cy="202970"/>
          </a:xfrm>
          <a:prstGeom prst="rect">
            <a:avLst/>
          </a:prstGeom>
          <a:solidFill>
            <a:srgbClr val="354F68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1430" y="1075684"/>
            <a:ext cx="74411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Architettura</a:t>
            </a:r>
            <a:r>
              <a:rPr lang="en-US" sz="54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del front-end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048" y="1999014"/>
            <a:ext cx="7637822" cy="471362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54734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61F2025-FC8A-4B05-9ADD-65EAC922C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609" y="153245"/>
            <a:ext cx="7886700" cy="615642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Architettura</a:t>
            </a:r>
            <a:endParaRPr lang="it-IT" sz="3200" dirty="0">
              <a:solidFill>
                <a:srgbClr val="354F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Segnaposto contenuto 10">
            <a:extLst>
              <a:ext uri="{FF2B5EF4-FFF2-40B4-BE49-F238E27FC236}">
                <a16:creationId xmlns:a16="http://schemas.microsoft.com/office/drawing/2014/main" xmlns="" id="{35D291C0-7D3D-4AA7-AF57-CC29C1BE3C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781" y="0"/>
            <a:ext cx="1423219" cy="783758"/>
          </a:xfrm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xmlns="" id="{B2CCDFBD-0D96-403D-BADB-7DE8D3C72EC6}"/>
              </a:ext>
            </a:extLst>
          </p:cNvPr>
          <p:cNvSpPr/>
          <p:nvPr/>
        </p:nvSpPr>
        <p:spPr>
          <a:xfrm>
            <a:off x="0" y="872714"/>
            <a:ext cx="9144000" cy="202970"/>
          </a:xfrm>
          <a:prstGeom prst="rect">
            <a:avLst/>
          </a:prstGeom>
          <a:solidFill>
            <a:srgbClr val="354F68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40239" y="1019743"/>
            <a:ext cx="7263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Architettura</a:t>
            </a:r>
            <a:r>
              <a:rPr lang="en-US" sz="5400" b="0" cap="none" spc="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del back-end</a:t>
            </a:r>
            <a:endParaRPr lang="en-US" sz="5400" dirty="0" smtClean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98442" y="2090102"/>
            <a:ext cx="234711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Elemento</a:t>
            </a:r>
            <a:endParaRPr lang="en-US" sz="4400" b="0" cap="none" spc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83678" y="3655574"/>
            <a:ext cx="25699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Publicazione</a:t>
            </a:r>
            <a:endParaRPr lang="en-US" sz="3600" b="0" cap="none" spc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80558" y="3644160"/>
            <a:ext cx="205697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Immagine</a:t>
            </a:r>
            <a:endParaRPr lang="en-US" sz="3600" b="0" cap="none" spc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11609" y="3655574"/>
            <a:ext cx="231345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Modello3D</a:t>
            </a:r>
            <a:endParaRPr lang="en-US" sz="3600" b="0" cap="none" spc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20696" y="5063484"/>
            <a:ext cx="250260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Inventario</a:t>
            </a:r>
            <a:endParaRPr lang="en-US" sz="4400" b="0" cap="none" spc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/>
          <p:cNvCxnSpPr>
            <a:stCxn id="8" idx="2"/>
            <a:endCxn id="18" idx="0"/>
          </p:cNvCxnSpPr>
          <p:nvPr/>
        </p:nvCxnSpPr>
        <p:spPr>
          <a:xfrm flipH="1">
            <a:off x="1868336" y="2859543"/>
            <a:ext cx="2703664" cy="796031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  <a:endCxn id="15" idx="0"/>
          </p:cNvCxnSpPr>
          <p:nvPr/>
        </p:nvCxnSpPr>
        <p:spPr>
          <a:xfrm flipH="1">
            <a:off x="4568645" y="2859543"/>
            <a:ext cx="3355" cy="796031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2"/>
            <a:endCxn id="16" idx="0"/>
          </p:cNvCxnSpPr>
          <p:nvPr/>
        </p:nvCxnSpPr>
        <p:spPr>
          <a:xfrm>
            <a:off x="4572000" y="2859543"/>
            <a:ext cx="2637045" cy="784617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8" idx="2"/>
            <a:endCxn id="19" idx="0"/>
          </p:cNvCxnSpPr>
          <p:nvPr/>
        </p:nvCxnSpPr>
        <p:spPr>
          <a:xfrm>
            <a:off x="1868336" y="4301905"/>
            <a:ext cx="2703665" cy="761579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5" idx="2"/>
            <a:endCxn id="19" idx="0"/>
          </p:cNvCxnSpPr>
          <p:nvPr/>
        </p:nvCxnSpPr>
        <p:spPr>
          <a:xfrm>
            <a:off x="4568645" y="4301905"/>
            <a:ext cx="3356" cy="761579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6" idx="2"/>
            <a:endCxn id="19" idx="0"/>
          </p:cNvCxnSpPr>
          <p:nvPr/>
        </p:nvCxnSpPr>
        <p:spPr>
          <a:xfrm flipH="1">
            <a:off x="4572001" y="4290491"/>
            <a:ext cx="2637044" cy="772993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960087" y="2992017"/>
            <a:ext cx="3223824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Appartiene</a:t>
            </a:r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alla collezione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004896" y="4400050"/>
            <a:ext cx="3223824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una copia nella collezione</a:t>
            </a:r>
          </a:p>
        </p:txBody>
      </p:sp>
    </p:spTree>
    <p:extLst>
      <p:ext uri="{BB962C8B-B14F-4D97-AF65-F5344CB8AC3E}">
        <p14:creationId xmlns:p14="http://schemas.microsoft.com/office/powerpoint/2010/main" val="280596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61F2025-FC8A-4B05-9ADD-65EAC922C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609" y="153245"/>
            <a:ext cx="7886700" cy="615642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Architettura</a:t>
            </a:r>
            <a:endParaRPr lang="it-IT" sz="3200" dirty="0">
              <a:solidFill>
                <a:srgbClr val="354F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Segnaposto contenuto 10">
            <a:extLst>
              <a:ext uri="{FF2B5EF4-FFF2-40B4-BE49-F238E27FC236}">
                <a16:creationId xmlns:a16="http://schemas.microsoft.com/office/drawing/2014/main" xmlns="" id="{35D291C0-7D3D-4AA7-AF57-CC29C1BE3C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781" y="0"/>
            <a:ext cx="1423219" cy="783758"/>
          </a:xfrm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xmlns="" id="{B2CCDFBD-0D96-403D-BADB-7DE8D3C72EC6}"/>
              </a:ext>
            </a:extLst>
          </p:cNvPr>
          <p:cNvSpPr/>
          <p:nvPr/>
        </p:nvSpPr>
        <p:spPr>
          <a:xfrm>
            <a:off x="0" y="872714"/>
            <a:ext cx="9144000" cy="202970"/>
          </a:xfrm>
          <a:prstGeom prst="rect">
            <a:avLst/>
          </a:prstGeom>
          <a:solidFill>
            <a:srgbClr val="354F68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40239" y="1019743"/>
            <a:ext cx="7263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Architettura</a:t>
            </a:r>
            <a:r>
              <a:rPr lang="en-US" sz="5400" b="0" cap="none" spc="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del back-end</a:t>
            </a:r>
            <a:endParaRPr lang="en-US" sz="5400" dirty="0" smtClean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4804" y="1943073"/>
            <a:ext cx="3105731" cy="49149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239" y="2349097"/>
            <a:ext cx="4101556" cy="410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72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61F2025-FC8A-4B05-9ADD-65EAC922C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609" y="153245"/>
            <a:ext cx="7886700" cy="615642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Ambiente di sviluppo</a:t>
            </a:r>
            <a:endParaRPr lang="it-IT" sz="3200" dirty="0">
              <a:solidFill>
                <a:srgbClr val="354F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Segnaposto contenuto 10">
            <a:extLst>
              <a:ext uri="{FF2B5EF4-FFF2-40B4-BE49-F238E27FC236}">
                <a16:creationId xmlns:a16="http://schemas.microsoft.com/office/drawing/2014/main" xmlns="" id="{35D291C0-7D3D-4AA7-AF57-CC29C1BE3C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781" y="0"/>
            <a:ext cx="1423219" cy="783758"/>
          </a:xfrm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xmlns="" id="{B2CCDFBD-0D96-403D-BADB-7DE8D3C72EC6}"/>
              </a:ext>
            </a:extLst>
          </p:cNvPr>
          <p:cNvSpPr/>
          <p:nvPr/>
        </p:nvSpPr>
        <p:spPr>
          <a:xfrm>
            <a:off x="0" y="872714"/>
            <a:ext cx="9144000" cy="202970"/>
          </a:xfrm>
          <a:prstGeom prst="rect">
            <a:avLst/>
          </a:prstGeom>
          <a:solidFill>
            <a:srgbClr val="354F68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15757" y="1304790"/>
            <a:ext cx="72784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Struttura</a:t>
            </a:r>
            <a:r>
              <a:rPr lang="en-US" sz="54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della</a:t>
            </a:r>
            <a:r>
              <a:rPr lang="en-US" sz="54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repository</a:t>
            </a:r>
            <a:endParaRPr lang="en-US" sz="5400" b="0" cap="none" spc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590" y="2228120"/>
            <a:ext cx="6270548" cy="3746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20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61F2025-FC8A-4B05-9ADD-65EAC922C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609" y="153245"/>
            <a:ext cx="7886700" cy="615642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Ambiente di sviluppo</a:t>
            </a:r>
            <a:endParaRPr lang="it-IT" sz="3200" dirty="0">
              <a:solidFill>
                <a:srgbClr val="354F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Segnaposto contenuto 10">
            <a:extLst>
              <a:ext uri="{FF2B5EF4-FFF2-40B4-BE49-F238E27FC236}">
                <a16:creationId xmlns:a16="http://schemas.microsoft.com/office/drawing/2014/main" xmlns="" id="{35D291C0-7D3D-4AA7-AF57-CC29C1BE3C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781" y="0"/>
            <a:ext cx="1423219" cy="783758"/>
          </a:xfrm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xmlns="" id="{B2CCDFBD-0D96-403D-BADB-7DE8D3C72EC6}"/>
              </a:ext>
            </a:extLst>
          </p:cNvPr>
          <p:cNvSpPr/>
          <p:nvPr/>
        </p:nvSpPr>
        <p:spPr>
          <a:xfrm>
            <a:off x="0" y="872714"/>
            <a:ext cx="9144000" cy="202970"/>
          </a:xfrm>
          <a:prstGeom prst="rect">
            <a:avLst/>
          </a:prstGeom>
          <a:solidFill>
            <a:srgbClr val="354F68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88820" y="1179511"/>
            <a:ext cx="5532284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Funzione</a:t>
            </a:r>
            <a:r>
              <a:rPr lang="en-US" sz="54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5400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ricerca</a:t>
            </a:r>
            <a:endParaRPr lang="en-US" sz="5400" b="0" cap="none" spc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9337" y="2206668"/>
            <a:ext cx="4505325" cy="387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67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61F2025-FC8A-4B05-9ADD-65EAC922C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609" y="153245"/>
            <a:ext cx="7886700" cy="615642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Conclusioni e sviluppi futuri</a:t>
            </a:r>
            <a:endParaRPr lang="it-IT" sz="3200" dirty="0">
              <a:solidFill>
                <a:srgbClr val="354F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Segnaposto contenuto 10">
            <a:extLst>
              <a:ext uri="{FF2B5EF4-FFF2-40B4-BE49-F238E27FC236}">
                <a16:creationId xmlns:a16="http://schemas.microsoft.com/office/drawing/2014/main" xmlns="" id="{35D291C0-7D3D-4AA7-AF57-CC29C1BE3C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781" y="0"/>
            <a:ext cx="1423219" cy="783758"/>
          </a:xfrm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xmlns="" id="{B2CCDFBD-0D96-403D-BADB-7DE8D3C72EC6}"/>
              </a:ext>
            </a:extLst>
          </p:cNvPr>
          <p:cNvSpPr/>
          <p:nvPr/>
        </p:nvSpPr>
        <p:spPr>
          <a:xfrm>
            <a:off x="0" y="872714"/>
            <a:ext cx="9144000" cy="202970"/>
          </a:xfrm>
          <a:prstGeom prst="rect">
            <a:avLst/>
          </a:prstGeom>
          <a:solidFill>
            <a:srgbClr val="354F68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0521" y="2987163"/>
            <a:ext cx="646887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fficente catalogazione dei beni culturali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Semplice interazione con il frontend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Immediata implementazione del software</a:t>
            </a:r>
            <a:endParaRPr lang="en-GB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956422" y="1419090"/>
            <a:ext cx="33970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5400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sintesi</a:t>
            </a:r>
            <a:r>
              <a:rPr lang="en-US" sz="54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5400" b="0" cap="none" spc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53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61F2025-FC8A-4B05-9ADD-65EAC922C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609" y="153245"/>
            <a:ext cx="7886700" cy="615642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Conclusioni e sviluppi futuri</a:t>
            </a:r>
            <a:endParaRPr lang="it-IT" sz="3200" dirty="0">
              <a:solidFill>
                <a:srgbClr val="354F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Segnaposto contenuto 10">
            <a:extLst>
              <a:ext uri="{FF2B5EF4-FFF2-40B4-BE49-F238E27FC236}">
                <a16:creationId xmlns:a16="http://schemas.microsoft.com/office/drawing/2014/main" xmlns="" id="{35D291C0-7D3D-4AA7-AF57-CC29C1BE3C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781" y="0"/>
            <a:ext cx="1423219" cy="783758"/>
          </a:xfrm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xmlns="" id="{B2CCDFBD-0D96-403D-BADB-7DE8D3C72EC6}"/>
              </a:ext>
            </a:extLst>
          </p:cNvPr>
          <p:cNvSpPr/>
          <p:nvPr/>
        </p:nvSpPr>
        <p:spPr>
          <a:xfrm>
            <a:off x="0" y="872714"/>
            <a:ext cx="9144000" cy="202970"/>
          </a:xfrm>
          <a:prstGeom prst="rect">
            <a:avLst/>
          </a:prstGeom>
          <a:solidFill>
            <a:srgbClr val="354F68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0521" y="3039117"/>
            <a:ext cx="64688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Inserimento del campo tag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Aggiunta di ricerche filtrate per campo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Possibilità della ricerca per luogo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533229" y="1419090"/>
            <a:ext cx="42434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Sviluppi</a:t>
            </a:r>
            <a:r>
              <a:rPr lang="en-US" sz="54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futuri</a:t>
            </a:r>
            <a:endParaRPr lang="en-US" sz="5400" b="0" cap="none" spc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20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61F2025-FC8A-4B05-9ADD-65EAC922C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609" y="153245"/>
            <a:ext cx="7886700" cy="615642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Introduzione</a:t>
            </a:r>
            <a:endParaRPr lang="it-IT" sz="3200" dirty="0">
              <a:solidFill>
                <a:srgbClr val="354F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Segnaposto contenuto 10">
            <a:extLst>
              <a:ext uri="{FF2B5EF4-FFF2-40B4-BE49-F238E27FC236}">
                <a16:creationId xmlns:a16="http://schemas.microsoft.com/office/drawing/2014/main" xmlns="" id="{35D291C0-7D3D-4AA7-AF57-CC29C1BE3C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781" y="0"/>
            <a:ext cx="1423219" cy="783758"/>
          </a:xfrm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xmlns="" id="{B2CCDFBD-0D96-403D-BADB-7DE8D3C72EC6}"/>
              </a:ext>
            </a:extLst>
          </p:cNvPr>
          <p:cNvSpPr/>
          <p:nvPr/>
        </p:nvSpPr>
        <p:spPr>
          <a:xfrm>
            <a:off x="0" y="872714"/>
            <a:ext cx="9144000" cy="202970"/>
          </a:xfrm>
          <a:prstGeom prst="rect">
            <a:avLst/>
          </a:prstGeom>
          <a:solidFill>
            <a:srgbClr val="354F68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31520" y="1387918"/>
            <a:ext cx="26468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Obiettivi</a:t>
            </a:r>
            <a:endParaRPr lang="en-US" sz="5400" b="0" cap="none" spc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45831" y="5523709"/>
            <a:ext cx="378020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28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Implementazione</a:t>
            </a:r>
            <a:r>
              <a:rPr lang="en-US" sz="28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rapida</a:t>
            </a:r>
            <a:endParaRPr lang="en-US" sz="2800" b="1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per </a:t>
            </a:r>
            <a:r>
              <a:rPr lang="en-US" sz="2800" u="sng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uso</a:t>
            </a:r>
            <a:r>
              <a:rPr lang="en-US" sz="2800" u="sng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privato</a:t>
            </a:r>
            <a:endParaRPr lang="en-US" sz="2800" u="sng" dirty="0" smtClean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18828" y="5523709"/>
            <a:ext cx="287290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Facilità</a:t>
            </a:r>
            <a:r>
              <a:rPr lang="en-US" sz="28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800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utilizzo</a:t>
            </a:r>
            <a:endParaRPr lang="en-US" sz="2800" dirty="0" smtClean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per </a:t>
            </a:r>
            <a:r>
              <a:rPr lang="en-US" sz="2800" u="sng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uso</a:t>
            </a:r>
            <a:r>
              <a:rPr lang="en-US" sz="2800" u="sng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scolastico</a:t>
            </a:r>
            <a:endParaRPr lang="en-US" sz="2800" b="0" u="sng" cap="none" spc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09865" y="2422328"/>
            <a:ext cx="4124271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en-US" sz="2800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Application</a:t>
            </a:r>
          </a:p>
          <a:p>
            <a:pPr algn="ctr"/>
            <a:r>
              <a:rPr lang="en-US" sz="2800" dirty="0" err="1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US" sz="2800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asata</a:t>
            </a:r>
            <a:r>
              <a:rPr lang="en-US" sz="28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</a:t>
            </a:r>
            <a:r>
              <a:rPr lang="en-US" sz="28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b="1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microframework</a:t>
            </a:r>
            <a:endParaRPr lang="en-US" sz="2800" b="1" cap="none" spc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02871" y="3757574"/>
            <a:ext cx="4727864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Gestione</a:t>
            </a:r>
            <a:r>
              <a:rPr lang="en-US" sz="28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2800" b="1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archiviazione</a:t>
            </a:r>
            <a:r>
              <a:rPr lang="en-US" sz="2800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800" dirty="0" err="1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800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en-US" sz="28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beni</a:t>
            </a:r>
            <a:r>
              <a:rPr lang="en-US" sz="28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del</a:t>
            </a:r>
          </a:p>
          <a:p>
            <a:pPr algn="ctr"/>
            <a:r>
              <a:rPr lang="en-US" sz="28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parimonio</a:t>
            </a:r>
            <a:r>
              <a:rPr lang="en-US" sz="28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culturale</a:t>
            </a:r>
            <a:endParaRPr lang="en-US" sz="2800" b="0" cap="none" spc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Arrow Connector 22"/>
          <p:cNvCxnSpPr>
            <a:stCxn id="19" idx="2"/>
            <a:endCxn id="20" idx="0"/>
          </p:cNvCxnSpPr>
          <p:nvPr/>
        </p:nvCxnSpPr>
        <p:spPr>
          <a:xfrm flipH="1">
            <a:off x="4566803" y="3376435"/>
            <a:ext cx="5198" cy="3811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0" idx="2"/>
            <a:endCxn id="18" idx="0"/>
          </p:cNvCxnSpPr>
          <p:nvPr/>
        </p:nvCxnSpPr>
        <p:spPr>
          <a:xfrm flipH="1">
            <a:off x="2355279" y="5142569"/>
            <a:ext cx="2211524" cy="381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0" idx="2"/>
            <a:endCxn id="17" idx="0"/>
          </p:cNvCxnSpPr>
          <p:nvPr/>
        </p:nvCxnSpPr>
        <p:spPr>
          <a:xfrm>
            <a:off x="4566803" y="5142569"/>
            <a:ext cx="2369129" cy="381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408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61F2025-FC8A-4B05-9ADD-65EAC922C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609" y="153245"/>
            <a:ext cx="7886700" cy="615642"/>
          </a:xfrm>
        </p:spPr>
        <p:txBody>
          <a:bodyPr>
            <a:normAutofit/>
          </a:bodyPr>
          <a:lstStyle/>
          <a:p>
            <a:r>
              <a:rPr lang="it-IT" sz="3200" dirty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Indice</a:t>
            </a:r>
          </a:p>
        </p:txBody>
      </p:sp>
      <p:pic>
        <p:nvPicPr>
          <p:cNvPr id="11" name="Segnaposto contenuto 10">
            <a:extLst>
              <a:ext uri="{FF2B5EF4-FFF2-40B4-BE49-F238E27FC236}">
                <a16:creationId xmlns:a16="http://schemas.microsoft.com/office/drawing/2014/main" xmlns="" id="{35D291C0-7D3D-4AA7-AF57-CC29C1BE3C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781" y="0"/>
            <a:ext cx="1423219" cy="783758"/>
          </a:xfr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xmlns="" id="{D58213CC-DF0E-478E-B9C6-879FE20605F4}"/>
              </a:ext>
            </a:extLst>
          </p:cNvPr>
          <p:cNvSpPr txBox="1"/>
          <p:nvPr/>
        </p:nvSpPr>
        <p:spPr>
          <a:xfrm>
            <a:off x="545690" y="1189902"/>
            <a:ext cx="78867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Strumenti di sviluppo</a:t>
            </a:r>
            <a:endParaRPr lang="it-IT" dirty="0">
              <a:solidFill>
                <a:srgbClr val="354F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it-IT" dirty="0" smtClean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it-IT" dirty="0" smtClean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ENEAGRID</a:t>
            </a:r>
            <a:endParaRPr lang="it-IT" dirty="0">
              <a:solidFill>
                <a:srgbClr val="354F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it-IT" dirty="0" smtClean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it-IT" dirty="0" smtClean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MongoDB</a:t>
            </a:r>
          </a:p>
          <a:p>
            <a:pPr lvl="1"/>
            <a:r>
              <a:rPr lang="it-IT" dirty="0" smtClean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-Flask</a:t>
            </a:r>
            <a:endParaRPr lang="it-IT" dirty="0">
              <a:solidFill>
                <a:srgbClr val="354F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it-IT" sz="1050" dirty="0">
              <a:solidFill>
                <a:srgbClr val="354F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Analisi e progettazione</a:t>
            </a:r>
            <a:endParaRPr lang="it-IT" dirty="0">
              <a:solidFill>
                <a:srgbClr val="354F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it-IT" dirty="0" smtClean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-Storie utente</a:t>
            </a:r>
            <a:endParaRPr lang="it-IT" dirty="0">
              <a:solidFill>
                <a:srgbClr val="354F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it-IT" dirty="0" smtClean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-Casi d’uso</a:t>
            </a:r>
          </a:p>
          <a:p>
            <a:pPr lvl="1"/>
            <a:r>
              <a:rPr lang="it-IT" dirty="0" smtClean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-Modello di dominio</a:t>
            </a:r>
            <a:endParaRPr lang="it-IT" dirty="0">
              <a:solidFill>
                <a:srgbClr val="354F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it-IT" sz="1050" dirty="0">
              <a:solidFill>
                <a:srgbClr val="354F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Architettura</a:t>
            </a:r>
            <a:endParaRPr lang="it-IT" dirty="0">
              <a:solidFill>
                <a:srgbClr val="354F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it-IT" dirty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it-IT" dirty="0" smtClean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Architettura del front-end</a:t>
            </a:r>
            <a:endParaRPr lang="it-IT" dirty="0">
              <a:solidFill>
                <a:srgbClr val="354F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it-IT" dirty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it-IT" dirty="0" smtClean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Architettura del back-end</a:t>
            </a:r>
            <a:endParaRPr lang="it-IT" dirty="0">
              <a:solidFill>
                <a:srgbClr val="354F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it-IT" sz="1050" dirty="0">
              <a:solidFill>
                <a:srgbClr val="354F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Ambiente di sviluppo</a:t>
            </a:r>
          </a:p>
          <a:p>
            <a:pPr lvl="1"/>
            <a:r>
              <a:rPr lang="it-IT" dirty="0" smtClean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-struttura della repository</a:t>
            </a:r>
          </a:p>
          <a:p>
            <a:pPr lvl="1"/>
            <a:r>
              <a:rPr lang="it-IT" dirty="0" smtClean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-Funzione di ricerca</a:t>
            </a:r>
          </a:p>
          <a:p>
            <a:pPr lvl="1"/>
            <a:endParaRPr lang="it-IT" sz="1050" dirty="0" smtClean="0">
              <a:solidFill>
                <a:srgbClr val="354F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 smtClean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Conclusione e sviluppi futuri</a:t>
            </a:r>
            <a:endParaRPr lang="it-IT" dirty="0" smtClean="0">
              <a:solidFill>
                <a:srgbClr val="354F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solidFill>
                <a:srgbClr val="354F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xmlns="" id="{B2CCDFBD-0D96-403D-BADB-7DE8D3C72EC6}"/>
              </a:ext>
            </a:extLst>
          </p:cNvPr>
          <p:cNvSpPr/>
          <p:nvPr/>
        </p:nvSpPr>
        <p:spPr>
          <a:xfrm>
            <a:off x="0" y="872714"/>
            <a:ext cx="9144000" cy="202970"/>
          </a:xfrm>
          <a:prstGeom prst="rect">
            <a:avLst/>
          </a:prstGeom>
          <a:solidFill>
            <a:srgbClr val="354F68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kern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359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61F2025-FC8A-4B05-9ADD-65EAC922C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609" y="153245"/>
            <a:ext cx="7886700" cy="615642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Strumenti di sviluppo</a:t>
            </a:r>
            <a:endParaRPr lang="it-IT" sz="3200" dirty="0">
              <a:solidFill>
                <a:srgbClr val="354F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Segnaposto contenuto 10">
            <a:extLst>
              <a:ext uri="{FF2B5EF4-FFF2-40B4-BE49-F238E27FC236}">
                <a16:creationId xmlns:a16="http://schemas.microsoft.com/office/drawing/2014/main" xmlns="" id="{35D291C0-7D3D-4AA7-AF57-CC29C1BE3C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780" y="-840"/>
            <a:ext cx="1423219" cy="783758"/>
          </a:xfrm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xmlns="" id="{B2CCDFBD-0D96-403D-BADB-7DE8D3C72EC6}"/>
              </a:ext>
            </a:extLst>
          </p:cNvPr>
          <p:cNvSpPr/>
          <p:nvPr/>
        </p:nvSpPr>
        <p:spPr>
          <a:xfrm>
            <a:off x="0" y="872714"/>
            <a:ext cx="9144000" cy="202970"/>
          </a:xfrm>
          <a:prstGeom prst="rect">
            <a:avLst/>
          </a:prstGeom>
          <a:solidFill>
            <a:srgbClr val="354F68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34641" y="1379711"/>
            <a:ext cx="37240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ENEAGRID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067790" y="2310082"/>
            <a:ext cx="5257800" cy="3680570"/>
            <a:chOff x="2067791" y="2029527"/>
            <a:chExt cx="5257800" cy="3680570"/>
          </a:xfrm>
        </p:grpSpPr>
        <p:sp>
          <p:nvSpPr>
            <p:cNvPr id="4" name="Down Arrow 3"/>
            <p:cNvSpPr/>
            <p:nvPr/>
          </p:nvSpPr>
          <p:spPr>
            <a:xfrm>
              <a:off x="4275859" y="2029527"/>
              <a:ext cx="841664" cy="820881"/>
            </a:xfrm>
            <a:prstGeom prst="downArrow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921205" y="2929246"/>
              <a:ext cx="3550972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dirty="0" err="1" smtClean="0">
                  <a:ln w="0"/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Risorse</a:t>
              </a:r>
              <a:r>
                <a:rPr lang="en-US" sz="5400" dirty="0" smtClean="0">
                  <a:ln w="0"/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ITC</a:t>
              </a:r>
              <a:endParaRPr lang="en-US" sz="540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67791" y="4786767"/>
              <a:ext cx="52578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5400" dirty="0" smtClean="0">
                  <a:ln w="0"/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Cluster CRESCO</a:t>
              </a:r>
              <a:endParaRPr lang="en-US" sz="540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Equal 19"/>
            <p:cNvSpPr/>
            <p:nvPr/>
          </p:nvSpPr>
          <p:spPr>
            <a:xfrm>
              <a:off x="4239491" y="3931414"/>
              <a:ext cx="914400" cy="914400"/>
            </a:xfrm>
            <a:prstGeom prst="mathEqual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7" y="5764538"/>
            <a:ext cx="2315008" cy="937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95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61F2025-FC8A-4B05-9ADD-65EAC922C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609" y="153245"/>
            <a:ext cx="7886700" cy="615642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Strumenti di Sviluppo</a:t>
            </a:r>
            <a:endParaRPr lang="it-IT" sz="3200" dirty="0">
              <a:solidFill>
                <a:srgbClr val="354F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Segnaposto contenuto 10">
            <a:extLst>
              <a:ext uri="{FF2B5EF4-FFF2-40B4-BE49-F238E27FC236}">
                <a16:creationId xmlns:a16="http://schemas.microsoft.com/office/drawing/2014/main" xmlns="" id="{35D291C0-7D3D-4AA7-AF57-CC29C1BE3C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780" y="-840"/>
            <a:ext cx="1423219" cy="783758"/>
          </a:xfrm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xmlns="" id="{B2CCDFBD-0D96-403D-BADB-7DE8D3C72EC6}"/>
              </a:ext>
            </a:extLst>
          </p:cNvPr>
          <p:cNvSpPr/>
          <p:nvPr/>
        </p:nvSpPr>
        <p:spPr>
          <a:xfrm>
            <a:off x="0" y="872714"/>
            <a:ext cx="9144000" cy="202970"/>
          </a:xfrm>
          <a:prstGeom prst="rect">
            <a:avLst/>
          </a:prstGeom>
          <a:solidFill>
            <a:srgbClr val="354F68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81450" y="1343603"/>
            <a:ext cx="3147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MongoDB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2534852"/>
            <a:ext cx="4572000" cy="402995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11609" y="3035860"/>
            <a:ext cx="801675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DBMS </a:t>
            </a:r>
            <a:r>
              <a:rPr lang="it-IT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 relazionale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it-IT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Uso di file </a:t>
            </a:r>
            <a:r>
              <a:rPr lang="it-IT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Semplicità 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interazione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it-IT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 i DBMS NoSQL </a:t>
            </a:r>
            <a:r>
              <a:rPr lang="it-IT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più utilizzati</a:t>
            </a:r>
            <a:endParaRPr lang="it-IT" sz="20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56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61F2025-FC8A-4B05-9ADD-65EAC922C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609" y="153245"/>
            <a:ext cx="7886700" cy="615642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Strumenti di sviluppo</a:t>
            </a:r>
            <a:endParaRPr lang="it-IT" sz="3200" dirty="0">
              <a:solidFill>
                <a:srgbClr val="354F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Segnaposto contenuto 10">
            <a:extLst>
              <a:ext uri="{FF2B5EF4-FFF2-40B4-BE49-F238E27FC236}">
                <a16:creationId xmlns:a16="http://schemas.microsoft.com/office/drawing/2014/main" xmlns="" id="{35D291C0-7D3D-4AA7-AF57-CC29C1BE3C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781" y="0"/>
            <a:ext cx="1423219" cy="783758"/>
          </a:xfrm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xmlns="" id="{B2CCDFBD-0D96-403D-BADB-7DE8D3C72EC6}"/>
              </a:ext>
            </a:extLst>
          </p:cNvPr>
          <p:cNvSpPr/>
          <p:nvPr/>
        </p:nvSpPr>
        <p:spPr>
          <a:xfrm>
            <a:off x="0" y="872714"/>
            <a:ext cx="9144000" cy="202970"/>
          </a:xfrm>
          <a:prstGeom prst="rect">
            <a:avLst/>
          </a:prstGeom>
          <a:solidFill>
            <a:srgbClr val="354F68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49415" y="1179511"/>
            <a:ext cx="15776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Flask</a:t>
            </a:r>
            <a:endParaRPr lang="en-US" sz="5400" b="0" cap="none" spc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01796" y="2102841"/>
            <a:ext cx="530632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Micro-framework web</a:t>
            </a:r>
            <a:endParaRPr lang="en-US" sz="4400" b="0" cap="none" spc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Down Arrow 30"/>
          <p:cNvSpPr/>
          <p:nvPr/>
        </p:nvSpPr>
        <p:spPr>
          <a:xfrm>
            <a:off x="4374573" y="2872282"/>
            <a:ext cx="509154" cy="1190563"/>
          </a:xfrm>
          <a:prstGeom prst="downArrow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3860222" y="3026171"/>
            <a:ext cx="1537855" cy="646331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Scritto </a:t>
            </a:r>
          </a:p>
          <a:p>
            <a:pPr algn="ctr"/>
            <a:r>
              <a:rPr lang="it-IT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endParaRPr lang="en-GB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457723" y="2487555"/>
            <a:ext cx="2045625" cy="2775619"/>
            <a:chOff x="457723" y="2487555"/>
            <a:chExt cx="2045625" cy="2775619"/>
          </a:xfrm>
        </p:grpSpPr>
        <p:sp>
          <p:nvSpPr>
            <p:cNvPr id="33" name="Rectangle 32"/>
            <p:cNvSpPr/>
            <p:nvPr/>
          </p:nvSpPr>
          <p:spPr>
            <a:xfrm>
              <a:off x="457723" y="4062845"/>
              <a:ext cx="2045625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0" cap="none" spc="0" dirty="0" err="1" smtClean="0">
                  <a:ln w="0"/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Werkzeug</a:t>
              </a:r>
              <a:endParaRPr lang="en-US" sz="3600" b="0" cap="none" spc="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sz="3600" dirty="0" smtClean="0">
                  <a:ln w="0"/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WSGI</a:t>
              </a:r>
              <a:endParaRPr lang="en-US" sz="3600" b="0" cap="none" spc="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Bent-Up Arrow 33"/>
            <p:cNvSpPr/>
            <p:nvPr/>
          </p:nvSpPr>
          <p:spPr>
            <a:xfrm rot="10800000">
              <a:off x="1270046" y="2487555"/>
              <a:ext cx="731750" cy="1575289"/>
            </a:xfrm>
            <a:prstGeom prst="bentUpArrow">
              <a:avLst>
                <a:gd name="adj1" fmla="val 34167"/>
                <a:gd name="adj2" fmla="val 33403"/>
                <a:gd name="adj3" fmla="val 31111"/>
              </a:avLst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11609" y="3026170"/>
              <a:ext cx="1537855" cy="646331"/>
            </a:xfrm>
            <a:prstGeom prst="rect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it-IT" i="1" dirty="0" smtClean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Basato sullo strumento</a:t>
              </a:r>
              <a:endParaRPr lang="en-GB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6" name="Rectangle 35"/>
          <p:cNvSpPr/>
          <p:nvPr/>
        </p:nvSpPr>
        <p:spPr>
          <a:xfrm>
            <a:off x="3882791" y="4211113"/>
            <a:ext cx="149271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endParaRPr lang="en-US" sz="3600" b="0" cap="none" spc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 flipH="1">
            <a:off x="7008835" y="2487556"/>
            <a:ext cx="1843357" cy="2369888"/>
            <a:chOff x="534012" y="2487556"/>
            <a:chExt cx="1895334" cy="2369888"/>
          </a:xfrm>
        </p:grpSpPr>
        <p:sp>
          <p:nvSpPr>
            <p:cNvPr id="40" name="Rectangle 39"/>
            <p:cNvSpPr/>
            <p:nvPr/>
          </p:nvSpPr>
          <p:spPr>
            <a:xfrm>
              <a:off x="938432" y="4211113"/>
              <a:ext cx="1086497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0" cap="none" spc="0" dirty="0" err="1" smtClean="0">
                  <a:ln w="0"/>
                  <a:solidFill>
                    <a:schemeClr val="accent1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Jinja</a:t>
              </a:r>
              <a:endParaRPr lang="en-US" sz="3600" b="0" cap="none" spc="0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Bent-Up Arrow 40"/>
            <p:cNvSpPr/>
            <p:nvPr/>
          </p:nvSpPr>
          <p:spPr>
            <a:xfrm rot="10800000">
              <a:off x="1270918" y="2487556"/>
              <a:ext cx="731750" cy="1575289"/>
            </a:xfrm>
            <a:prstGeom prst="bentUpArrow">
              <a:avLst>
                <a:gd name="adj1" fmla="val 34167"/>
                <a:gd name="adj2" fmla="val 33403"/>
                <a:gd name="adj3" fmla="val 31111"/>
              </a:avLst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34012" y="3026169"/>
              <a:ext cx="1895334" cy="646331"/>
            </a:xfrm>
            <a:prstGeom prst="rect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it-IT" i="1" dirty="0" smtClean="0">
                  <a:solidFill>
                    <a:schemeClr val="accent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Utilizza il motore di template</a:t>
              </a:r>
              <a:endParaRPr lang="en-GB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263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61F2025-FC8A-4B05-9ADD-65EAC922C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609" y="153245"/>
            <a:ext cx="7886700" cy="615642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Analisi e progettazione</a:t>
            </a:r>
            <a:endParaRPr lang="it-IT" sz="3200" dirty="0">
              <a:solidFill>
                <a:srgbClr val="354F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Segnaposto contenuto 10">
            <a:extLst>
              <a:ext uri="{FF2B5EF4-FFF2-40B4-BE49-F238E27FC236}">
                <a16:creationId xmlns:a16="http://schemas.microsoft.com/office/drawing/2014/main" xmlns="" id="{35D291C0-7D3D-4AA7-AF57-CC29C1BE3C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781" y="0"/>
            <a:ext cx="1423219" cy="783758"/>
          </a:xfrm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xmlns="" id="{B2CCDFBD-0D96-403D-BADB-7DE8D3C72EC6}"/>
              </a:ext>
            </a:extLst>
          </p:cNvPr>
          <p:cNvSpPr/>
          <p:nvPr/>
        </p:nvSpPr>
        <p:spPr>
          <a:xfrm>
            <a:off x="0" y="872714"/>
            <a:ext cx="9144000" cy="202970"/>
          </a:xfrm>
          <a:prstGeom prst="rect">
            <a:avLst/>
          </a:prstGeom>
          <a:solidFill>
            <a:srgbClr val="354F68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02531" y="1179511"/>
            <a:ext cx="37048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Storie</a:t>
            </a:r>
            <a:r>
              <a:rPr lang="en-US" sz="5400" b="0" cap="none" spc="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0" cap="none" spc="0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utente</a:t>
            </a:r>
            <a:endParaRPr lang="en-US" sz="5400" b="0" cap="none" spc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2282" y="2597094"/>
            <a:ext cx="775161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studente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voglio poter 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effettuare una ricerca 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un bene in modo </a:t>
            </a:r>
            <a:r>
              <a:rPr lang="it-IT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 io possa </a:t>
            </a:r>
            <a:r>
              <a:rPr lang="it-IT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informarmi 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 di esso per una ricerca </a:t>
            </a:r>
            <a:r>
              <a:rPr lang="it-IT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scolastica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direttore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 un museo voglio poter 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utilizzare il framework 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modo </a:t>
            </a:r>
            <a:r>
              <a:rPr lang="it-IT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 io possa </a:t>
            </a:r>
            <a:r>
              <a:rPr lang="it-IT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archiviare 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efficacemente e semplicemente 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opere che detiene il mio </a:t>
            </a:r>
            <a:r>
              <a:rPr lang="it-IT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museo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 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insegnante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voglio poter 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ricercare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 bene in modo </a:t>
            </a:r>
            <a:r>
              <a:rPr lang="it-IT" sz="2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 io possa 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 </a:t>
            </a:r>
            <a:r>
              <a:rPr lang="it-IT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visionare alla </a:t>
            </a: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mia classe </a:t>
            </a:r>
            <a:r>
              <a:rPr lang="it-IT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modello 3D di esso</a:t>
            </a:r>
            <a:endParaRPr lang="en-GB" sz="2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86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61F2025-FC8A-4B05-9ADD-65EAC922C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609" y="153245"/>
            <a:ext cx="7886700" cy="615642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Analisi e progettazione</a:t>
            </a:r>
            <a:endParaRPr lang="it-IT" sz="3200" dirty="0">
              <a:solidFill>
                <a:srgbClr val="354F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Segnaposto contenuto 10">
            <a:extLst>
              <a:ext uri="{FF2B5EF4-FFF2-40B4-BE49-F238E27FC236}">
                <a16:creationId xmlns:a16="http://schemas.microsoft.com/office/drawing/2014/main" xmlns="" id="{35D291C0-7D3D-4AA7-AF57-CC29C1BE3C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781" y="0"/>
            <a:ext cx="1423219" cy="783758"/>
          </a:xfrm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xmlns="" id="{B2CCDFBD-0D96-403D-BADB-7DE8D3C72EC6}"/>
              </a:ext>
            </a:extLst>
          </p:cNvPr>
          <p:cNvSpPr/>
          <p:nvPr/>
        </p:nvSpPr>
        <p:spPr>
          <a:xfrm>
            <a:off x="0" y="862082"/>
            <a:ext cx="9144000" cy="202970"/>
          </a:xfrm>
          <a:prstGeom prst="rect">
            <a:avLst/>
          </a:prstGeom>
          <a:solidFill>
            <a:srgbClr val="354F68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08110" y="1143376"/>
            <a:ext cx="31277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Casi</a:t>
            </a:r>
            <a:r>
              <a:rPr lang="en-US" sz="5400" b="0" cap="none" spc="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0" cap="none" spc="0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d’uso</a:t>
            </a:r>
            <a:endParaRPr lang="en-US" sz="5400" b="0" cap="none" spc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912" y="2066706"/>
            <a:ext cx="4956175" cy="445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47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61F2025-FC8A-4B05-9ADD-65EAC922C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609" y="153245"/>
            <a:ext cx="7886700" cy="615642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354F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Analisi e progettazione</a:t>
            </a:r>
            <a:endParaRPr lang="it-IT" sz="3200" dirty="0">
              <a:solidFill>
                <a:srgbClr val="354F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Segnaposto contenuto 10">
            <a:extLst>
              <a:ext uri="{FF2B5EF4-FFF2-40B4-BE49-F238E27FC236}">
                <a16:creationId xmlns:a16="http://schemas.microsoft.com/office/drawing/2014/main" xmlns="" id="{35D291C0-7D3D-4AA7-AF57-CC29C1BE3C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781" y="0"/>
            <a:ext cx="1423219" cy="783758"/>
          </a:xfrm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xmlns="" id="{B2CCDFBD-0D96-403D-BADB-7DE8D3C72EC6}"/>
              </a:ext>
            </a:extLst>
          </p:cNvPr>
          <p:cNvSpPr/>
          <p:nvPr/>
        </p:nvSpPr>
        <p:spPr>
          <a:xfrm>
            <a:off x="0" y="872714"/>
            <a:ext cx="9144000" cy="202970"/>
          </a:xfrm>
          <a:prstGeom prst="rect">
            <a:avLst/>
          </a:prstGeom>
          <a:solidFill>
            <a:srgbClr val="354F68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92637" y="1330412"/>
            <a:ext cx="57246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Modello</a:t>
            </a:r>
            <a:r>
              <a:rPr lang="en-US" sz="5400" b="0" cap="none" spc="0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5400" b="0" cap="none" spc="0" dirty="0" err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dominio</a:t>
            </a:r>
            <a:endParaRPr lang="en-US" sz="5400" b="0" cap="none" spc="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511" y="2348344"/>
            <a:ext cx="5857770" cy="4244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35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