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1" r:id="rId4"/>
    <p:sldId id="282" r:id="rId5"/>
    <p:sldId id="280" r:id="rId6"/>
    <p:sldId id="283" r:id="rId7"/>
    <p:sldId id="268" r:id="rId8"/>
    <p:sldId id="284" r:id="rId9"/>
    <p:sldId id="270" r:id="rId10"/>
    <p:sldId id="285" r:id="rId11"/>
    <p:sldId id="286" r:id="rId12"/>
    <p:sldId id="287" r:id="rId13"/>
    <p:sldId id="288" r:id="rId14"/>
    <p:sldId id="289" r:id="rId15"/>
    <p:sldId id="275" r:id="rId16"/>
    <p:sldId id="273" r:id="rId17"/>
    <p:sldId id="290" r:id="rId18"/>
    <p:sldId id="291" r:id="rId19"/>
    <p:sldId id="264" r:id="rId20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A69"/>
    <a:srgbClr val="003A00"/>
    <a:srgbClr val="E4E4E4"/>
    <a:srgbClr val="004884"/>
    <a:srgbClr val="2D79AA"/>
    <a:srgbClr val="003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713" autoAdjust="0"/>
  </p:normalViewPr>
  <p:slideViewPr>
    <p:cSldViewPr snapToGrid="0" snapToObjects="1" showGuides="1">
      <p:cViewPr varScale="1">
        <p:scale>
          <a:sx n="208" d="100"/>
          <a:sy n="208" d="100"/>
        </p:scale>
        <p:origin x="-104" y="-424"/>
      </p:cViewPr>
      <p:guideLst>
        <p:guide orient="horz" pos="2974"/>
        <p:guide pos="30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14/06/19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14/06/19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97581"/>
            <a:ext cx="9165896" cy="280916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4929294"/>
            <a:ext cx="9165896" cy="228758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3791060"/>
            <a:ext cx="9165896" cy="546917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4" y="2364002"/>
            <a:ext cx="8440819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 della presentazione – </a:t>
            </a:r>
            <a:r>
              <a:rPr lang="it-IT" dirty="0" err="1" smtClean="0"/>
              <a:t>Arial</a:t>
            </a:r>
            <a:r>
              <a:rPr lang="it-IT" dirty="0" smtClean="0"/>
              <a:t> 30pt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3862373"/>
            <a:ext cx="8440818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 smtClean="0"/>
              <a:t>Autore Dipartimento/Unità – </a:t>
            </a:r>
            <a:r>
              <a:rPr lang="it-IT" dirty="0" err="1" smtClean="0"/>
              <a:t>Arial</a:t>
            </a:r>
            <a:r>
              <a:rPr lang="it-IT" dirty="0" smtClean="0"/>
              <a:t> 18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4" y="1609751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della presentazione – </a:t>
            </a:r>
            <a:r>
              <a:rPr lang="it-IT" dirty="0" err="1" smtClean="0"/>
              <a:t>Arial</a:t>
            </a:r>
            <a:r>
              <a:rPr lang="it-IT" dirty="0" smtClean="0"/>
              <a:t> 30pt</a:t>
            </a:r>
            <a:endParaRPr lang="it-IT" dirty="0"/>
          </a:p>
        </p:txBody>
      </p:sp>
      <p:pic>
        <p:nvPicPr>
          <p:cNvPr id="6" name="Immagine 5" descr="LogoENEAVettorialeneroVertica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4" y="147081"/>
            <a:ext cx="2784516" cy="848361"/>
          </a:xfrm>
          <a:prstGeom prst="rect">
            <a:avLst/>
          </a:prstGeom>
        </p:spPr>
      </p:pic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469"/>
            <a:ext cx="9144000" cy="5791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3161098"/>
            <a:ext cx="8440738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Luogo e data – </a:t>
            </a:r>
            <a:r>
              <a:rPr lang="it-IT" dirty="0" err="1" smtClean="0"/>
              <a:t>Arial</a:t>
            </a:r>
            <a:r>
              <a:rPr lang="it-IT" dirty="0" smtClean="0"/>
              <a:t> 20pt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803435"/>
            <a:ext cx="8228898" cy="3818479"/>
          </a:xfrm>
        </p:spPr>
        <p:txBody>
          <a:bodyPr/>
          <a:lstStyle/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sic </a:t>
            </a:r>
            <a:r>
              <a:rPr lang="it-IT" dirty="0" err="1" smtClean="0"/>
              <a:t>amet</a:t>
            </a:r>
            <a:endParaRPr lang="it-IT" dirty="0" smtClean="0"/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 smtClean="0"/>
              <a:t>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 – </a:t>
            </a:r>
            <a:r>
              <a:rPr lang="it-IT" dirty="0" err="1" smtClean="0"/>
              <a:t>Arial</a:t>
            </a:r>
            <a:r>
              <a:rPr lang="it-IT" dirty="0" smtClean="0"/>
              <a:t> 26pt 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939800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 smtClean="0"/>
              <a:t>Titolo di secondo livello 20pt </a:t>
            </a: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3" y="151304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 smtClean="0"/>
              <a:t>Corpo del testo 20pt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sic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3" y="2556815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Lista 16pt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endParaRPr lang="it-IT" dirty="0" smtClean="0"/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4767263"/>
            <a:ext cx="660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it-IT" dirty="0" smtClean="0"/>
              <a:t>Testo</a:t>
            </a:r>
            <a:endParaRPr lang="it-IT" dirty="0"/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871663"/>
            <a:ext cx="8185150" cy="2441575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it-IT" dirty="0" smtClean="0"/>
              <a:t>Cliccare sull’icona per inserire la tabella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4767263"/>
            <a:ext cx="660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34549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51335"/>
            <a:ext cx="4041775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7382" y="4767263"/>
            <a:ext cx="660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3" y="204788"/>
            <a:ext cx="3008313" cy="4389834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3" y="768549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4775903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4775902"/>
            <a:ext cx="660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0232"/>
            <a:ext cx="3008313" cy="4389835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804731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161414"/>
            <a:ext cx="5067964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della slide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4767263"/>
            <a:ext cx="660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3717728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4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4767263"/>
            <a:ext cx="660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47833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it-IT" dirty="0" smtClean="0"/>
              <a:t>Immagine a tutto schermo con box per testo bianco su sfondo scuro</a:t>
            </a:r>
            <a:br>
              <a:rPr lang="it-IT" dirty="0" smtClean="0"/>
            </a:br>
            <a:r>
              <a:rPr lang="it-IT" dirty="0" smtClean="0"/>
              <a:t>Cliccare sull’icona per inserire l’immagine (non utilizzare copia/incolla)</a:t>
            </a:r>
            <a:br>
              <a:rPr lang="it-IT" dirty="0" smtClean="0"/>
            </a:br>
            <a:r>
              <a:rPr lang="it-IT" dirty="0" smtClean="0"/>
              <a:t>Dimensioni immagine: </a:t>
            </a:r>
            <a:br>
              <a:rPr lang="it-IT" dirty="0" smtClean="0"/>
            </a:br>
            <a:r>
              <a:rPr lang="it-IT" dirty="0" smtClean="0"/>
              <a:t>Risoluzione a 160dpi</a:t>
            </a:r>
            <a:br>
              <a:rPr lang="it-IT" dirty="0" smtClean="0"/>
            </a:br>
            <a:r>
              <a:rPr lang="it-IT" dirty="0" smtClean="0"/>
              <a:t>25,4 cm (1600px) per 14,29cm (900px)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3270043"/>
            <a:ext cx="7242444" cy="603647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Testo descrittivo su sfondo scuro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4767263"/>
            <a:ext cx="660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3087476" y="566673"/>
            <a:ext cx="3240000" cy="324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2471650"/>
            <a:ext cx="9144000" cy="68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28" y="1287698"/>
            <a:ext cx="3700296" cy="1175706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Autore e </a:t>
            </a:r>
          </a:p>
          <a:p>
            <a:pPr lvl="0"/>
            <a:r>
              <a:rPr lang="it-IT" smtClean="0"/>
              <a:t>contatti</a:t>
            </a:r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926"/>
            <a:ext cx="9144000" cy="57912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4767263"/>
            <a:ext cx="660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284590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794113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‹n.›</a:t>
            </a:fld>
            <a:endParaRPr lang="it-IT"/>
          </a:p>
        </p:txBody>
      </p:sp>
      <p:pic>
        <p:nvPicPr>
          <p:cNvPr id="4" name="Immagine 3" descr="LogoENE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59472"/>
            <a:ext cx="936564" cy="281636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4767263"/>
            <a:ext cx="660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56" r:id="rId5"/>
    <p:sldLayoutId id="2147483660" r:id="rId6"/>
    <p:sldLayoutId id="2147483657" r:id="rId7"/>
    <p:sldLayoutId id="2147483658" r:id="rId8"/>
    <p:sldLayoutId id="2147483661" r:id="rId9"/>
    <p:sldLayoutId id="2147483663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nect.portici.enea.i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ct.enea.it/phone-conferenc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tranet.enea.i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eagrid.enea.i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ct.enea.it/vp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ct.enea.it/vpn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Sviluppo Servizi Informatici e ICT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14334" y="1640529"/>
            <a:ext cx="8440819" cy="430887"/>
          </a:xfrm>
        </p:spPr>
        <p:txBody>
          <a:bodyPr/>
          <a:lstStyle/>
          <a:p>
            <a:r>
              <a:rPr lang="it-IT" sz="2800" dirty="0"/>
              <a:t>Strumenti e servizi ICT per il lavoro collaborativo</a:t>
            </a:r>
            <a:r>
              <a:rPr lang="it-IT" sz="2800" dirty="0"/>
              <a:t> </a:t>
            </a:r>
            <a:endParaRPr lang="it-IT" sz="28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Roma, </a:t>
            </a:r>
            <a:r>
              <a:rPr lang="it-IT" dirty="0" smtClean="0"/>
              <a:t>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233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10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93898" y="939800"/>
            <a:ext cx="8149116" cy="400110"/>
          </a:xfrm>
        </p:spPr>
        <p:txBody>
          <a:bodyPr/>
          <a:lstStyle/>
          <a:p>
            <a:r>
              <a:rPr lang="it-IT" dirty="0" smtClean="0"/>
              <a:t>VOIP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>
          <a:xfrm>
            <a:off x="413413" y="1959802"/>
            <a:ext cx="8229599" cy="6340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93898" y="1724626"/>
            <a:ext cx="80356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Per essere collegati al sistema telefonico aziendale, anche se non si è in ufficio, utilizzando tutti i dispositivi mobili e fissi che si collegano ad internet. In qualunque luogo del mondo in cui sia disponibile un collegamento Internet a banda larga, sarà possibile rispondere o effettuare chiamate telefoniche dal proprio </a:t>
            </a:r>
            <a:r>
              <a:rPr lang="it-IT" dirty="0" err="1"/>
              <a:t>smartphone</a:t>
            </a:r>
            <a:r>
              <a:rPr lang="it-IT" dirty="0"/>
              <a:t> e da qualsiasi dispositivo mobile o fisso abilitato (</a:t>
            </a:r>
            <a:r>
              <a:rPr lang="it-IT" dirty="0" err="1"/>
              <a:t>tablet</a:t>
            </a:r>
            <a:r>
              <a:rPr lang="it-IT" dirty="0"/>
              <a:t>, portatile, pc, telefono VoIP) tramite l’interno aziendale.</a:t>
            </a:r>
          </a:p>
        </p:txBody>
      </p:sp>
    </p:spTree>
    <p:extLst>
      <p:ext uri="{BB962C8B-B14F-4D97-AF65-F5344CB8AC3E}">
        <p14:creationId xmlns:p14="http://schemas.microsoft.com/office/powerpoint/2010/main" val="353128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11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Videoconferenza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>
          <a:xfrm>
            <a:off x="413414" y="1959802"/>
            <a:ext cx="8229598" cy="1717393"/>
          </a:xfrm>
        </p:spPr>
        <p:txBody>
          <a:bodyPr/>
          <a:lstStyle/>
          <a:p>
            <a:pPr marL="0" lvl="0" indent="0" fontAlgn="base">
              <a:buNone/>
            </a:pPr>
            <a:r>
              <a:rPr lang="it-IT" dirty="0" smtClean="0"/>
              <a:t>Viene </a:t>
            </a:r>
            <a:r>
              <a:rPr lang="it-IT" dirty="0"/>
              <a:t>messa a disposizione degli </a:t>
            </a:r>
            <a:r>
              <a:rPr lang="it-IT" dirty="0" smtClean="0"/>
              <a:t>utenti ENEA, </a:t>
            </a:r>
            <a:r>
              <a:rPr lang="it-IT" dirty="0"/>
              <a:t>attraverso un semplice sistema di autenticazione, la possibilità di organizzare e gestire una videoconferenza, una lezione </a:t>
            </a:r>
            <a:r>
              <a:rPr lang="it-IT" dirty="0" smtClean="0"/>
              <a:t>online </a:t>
            </a:r>
            <a:r>
              <a:rPr lang="it-IT" dirty="0"/>
              <a:t>o una videocomunicazione punto-</a:t>
            </a:r>
            <a:r>
              <a:rPr lang="it-IT" dirty="0" smtClean="0"/>
              <a:t>punto </a:t>
            </a:r>
            <a:r>
              <a:rPr lang="en-US" dirty="0">
                <a:hlinkClick r:id="rId2"/>
              </a:rPr>
              <a:t>https://connect.portici.enea.it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.</a:t>
            </a:r>
          </a:p>
          <a:p>
            <a:pPr marL="0" lvl="0" indent="0" fontAlgn="base">
              <a:buNone/>
            </a:pPr>
            <a:r>
              <a:rPr lang="en-US" dirty="0" smtClean="0"/>
              <a:t>Il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accessibile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a </a:t>
            </a:r>
            <a:r>
              <a:rPr lang="en-US" dirty="0" err="1" smtClean="0"/>
              <a:t>personale</a:t>
            </a:r>
            <a:r>
              <a:rPr lang="en-US" dirty="0" smtClean="0"/>
              <a:t> non ENEA.</a:t>
            </a:r>
            <a:endParaRPr lang="it-IT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535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12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Phone Conference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13413" y="1770726"/>
            <a:ext cx="7792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servizio Phone Conference consente di organizzare telefonate tra più partecipanti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Vedi </a:t>
            </a:r>
            <a:r>
              <a:rPr lang="mr-IN" dirty="0" smtClean="0">
                <a:hlinkClick r:id="rId2"/>
              </a:rPr>
              <a:t>https</a:t>
            </a:r>
            <a:r>
              <a:rPr lang="mr-IN" dirty="0">
                <a:hlinkClick r:id="rId2"/>
              </a:rPr>
              <a:t>://ict.enea.it/phone-conference/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79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13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Posta elettronica e </a:t>
            </a:r>
            <a:r>
              <a:rPr lang="it-IT" dirty="0" err="1" smtClean="0"/>
              <a:t>Gigamail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>
          <a:xfrm>
            <a:off x="537299" y="1770725"/>
            <a:ext cx="8105713" cy="211428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Il servizio di posta elettronica è già accessibile da qualunque punto della rete. </a:t>
            </a:r>
          </a:p>
          <a:p>
            <a:pPr marL="0" indent="0">
              <a:buNone/>
            </a:pPr>
            <a:r>
              <a:rPr lang="it-IT" dirty="0" smtClean="0"/>
              <a:t>Chi usa il protocollo IMAP ha una copia della sua casella di posta elettronica sui propri dispositivi.</a:t>
            </a:r>
          </a:p>
          <a:p>
            <a:pPr marL="0" indent="0">
              <a:buNone/>
            </a:pPr>
            <a:r>
              <a:rPr lang="it-IT" dirty="0" smtClean="0"/>
              <a:t>Il servizio di </a:t>
            </a:r>
            <a:r>
              <a:rPr lang="it-IT" dirty="0" err="1" smtClean="0"/>
              <a:t>Gigamail</a:t>
            </a:r>
            <a:r>
              <a:rPr lang="it-IT" dirty="0" smtClean="0"/>
              <a:t> consente il trasferimento di file di grosse dimensioni ed è accessibile con le stesse modalità.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813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14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Stampa in Rete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>
          <a:xfrm>
            <a:off x="457925" y="1935587"/>
            <a:ext cx="8185087" cy="111226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Attraverso la connessione VPN il proprio dispositivo viene proiettato nella rete ENEA ed è quindi possibile utilizzare tutte le stampanti interne ENEA.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98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15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Strumenti gestionali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>
          <a:xfrm>
            <a:off x="453541" y="1508168"/>
            <a:ext cx="7886801" cy="2585323"/>
          </a:xfrm>
        </p:spPr>
        <p:txBody>
          <a:bodyPr/>
          <a:lstStyle/>
          <a:p>
            <a:pPr marL="0" indent="0">
              <a:buNone/>
            </a:pPr>
            <a:r>
              <a:rPr lang="it-IT" sz="1400" dirty="0" smtClean="0"/>
              <a:t>Gli strumenti gestionali sono accessibili solo e esclusivamente tramite il servizio VPN. </a:t>
            </a: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  <a:p>
            <a:pPr fontAlgn="base"/>
            <a:r>
              <a:rPr lang="it-IT" sz="1400" dirty="0"/>
              <a:t>Accesso al proprio cedolino (sistemi LOTUS v. informazioni su </a:t>
            </a:r>
            <a:r>
              <a:rPr lang="it-IT" sz="1400" dirty="0">
                <a:hlinkClick r:id="rId2"/>
              </a:rPr>
              <a:t>https://www.intranet.enea.it</a:t>
            </a:r>
            <a:r>
              <a:rPr lang="it-IT" sz="1400" dirty="0"/>
              <a:t> </a:t>
            </a:r>
            <a:r>
              <a:rPr lang="it-IT" sz="1400" dirty="0" smtClean="0"/>
              <a:t>)</a:t>
            </a:r>
          </a:p>
          <a:p>
            <a:pPr lvl="0" fontAlgn="base"/>
            <a:r>
              <a:rPr lang="it-IT" sz="1400" dirty="0" smtClean="0"/>
              <a:t>accesso </a:t>
            </a:r>
            <a:r>
              <a:rPr lang="it-IT" sz="1400" dirty="0"/>
              <a:t>al servizio missioni, al servizio assicurativo esterno per dipendenti ENEA, protocollo ENEA, richiesta assegni familiare, banca dati curricula, </a:t>
            </a:r>
            <a:r>
              <a:rPr lang="it-IT" sz="1400" dirty="0" err="1"/>
              <a:t>ecc</a:t>
            </a:r>
            <a:r>
              <a:rPr lang="it-IT" sz="1400" dirty="0"/>
              <a:t>… (v. servizi on line </a:t>
            </a:r>
            <a:r>
              <a:rPr lang="it-IT" sz="1400" dirty="0">
                <a:hlinkClick r:id="rId2"/>
              </a:rPr>
              <a:t>https://www.intranet.enea.it</a:t>
            </a:r>
            <a:r>
              <a:rPr lang="it-IT" sz="1400" dirty="0"/>
              <a:t> accessibile attraverso credenziali ASIE</a:t>
            </a:r>
            <a:r>
              <a:rPr lang="it-IT" sz="1400" dirty="0" smtClean="0"/>
              <a:t>)</a:t>
            </a:r>
          </a:p>
          <a:p>
            <a:pPr lvl="0" fontAlgn="base"/>
            <a:r>
              <a:rPr lang="it-IT" sz="1400" dirty="0" smtClean="0"/>
              <a:t>Elenco </a:t>
            </a:r>
            <a:r>
              <a:rPr lang="it-IT" sz="1400" dirty="0"/>
              <a:t>Telefonico interno </a:t>
            </a:r>
            <a:endParaRPr lang="it-IT" sz="1400" dirty="0" smtClean="0"/>
          </a:p>
          <a:p>
            <a:pPr lvl="0" fontAlgn="base"/>
            <a:r>
              <a:rPr lang="it-IT" sz="1400" dirty="0" smtClean="0"/>
              <a:t>Prenotazione </a:t>
            </a:r>
            <a:r>
              <a:rPr lang="it-IT" sz="1400" dirty="0"/>
              <a:t>e gestione sale riunioni (</a:t>
            </a:r>
            <a:r>
              <a:rPr lang="it-IT" sz="1400" dirty="0">
                <a:hlinkClick r:id="rId2"/>
              </a:rPr>
              <a:t>https://www.intranet.enea.it</a:t>
            </a:r>
            <a:r>
              <a:rPr lang="it-IT" sz="1400" dirty="0"/>
              <a:t> ) </a:t>
            </a:r>
          </a:p>
          <a:p>
            <a:pPr lvl="0" fontAlgn="base"/>
            <a:r>
              <a:rPr lang="it-IT" sz="1400" dirty="0"/>
              <a:t>Convenzioni alberghiere consultabile al seguente </a:t>
            </a:r>
            <a:r>
              <a:rPr lang="it-IT" sz="1400" dirty="0" smtClean="0"/>
              <a:t>indirizzo</a:t>
            </a:r>
            <a:endParaRPr lang="it-IT" sz="14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20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16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ENEAGRID </a:t>
            </a:r>
            <a:r>
              <a:rPr lang="mr-IN" dirty="0" smtClean="0"/>
              <a:t>–</a:t>
            </a:r>
            <a:r>
              <a:rPr lang="it-IT" dirty="0" smtClean="0"/>
              <a:t> calcolo scientifico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57925" y="1764620"/>
            <a:ext cx="7925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ICT </a:t>
            </a:r>
            <a:r>
              <a:rPr lang="it-IT" dirty="0"/>
              <a:t>sviluppa e gestisce una complessa architettura </a:t>
            </a:r>
            <a:r>
              <a:rPr lang="it-IT" dirty="0" smtClean="0"/>
              <a:t>che </a:t>
            </a:r>
            <a:r>
              <a:rPr lang="it-IT" dirty="0"/>
              <a:t>mette a disposizione dell’utenza sistemi avanzati di calcolo, modellistica e visualizzazione tridimensionale dei dati, attraverso un utilizzo estensivo delle  tecnologie GRID.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struttura è ampiamente descritta nel sito </a:t>
            </a:r>
            <a:r>
              <a:rPr lang="en-US" dirty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www.eneagrid.enea.it</a:t>
            </a:r>
            <a:r>
              <a:rPr lang="en-US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361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17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 smtClean="0"/>
              <a:t>Ticketing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31192" y="1807361"/>
            <a:ext cx="75468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 </a:t>
            </a:r>
            <a:r>
              <a:rPr lang="it-IT" dirty="0" err="1"/>
              <a:t>Ticketing</a:t>
            </a:r>
            <a:r>
              <a:rPr lang="it-IT" dirty="0"/>
              <a:t> è il sistema che consente all’utente di comunicare segnalazioni/problemi in ambito ICT (postazione di lavoro, rete, posta elettronica) ed è l’unico strumento da utilizzare per attivare l’</a:t>
            </a:r>
            <a:r>
              <a:rPr lang="it-IT" dirty="0" err="1"/>
              <a:t>helpdesk</a:t>
            </a:r>
            <a:r>
              <a:rPr lang="it-IT" dirty="0"/>
              <a:t>. Il servizio è operativo 24 ore su 24 (le risposte dello Staff vengono date in orario d’ufficio). </a:t>
            </a:r>
            <a:endParaRPr lang="it-IT" dirty="0" smtClean="0"/>
          </a:p>
          <a:p>
            <a:r>
              <a:rPr lang="it-IT" dirty="0" smtClean="0"/>
              <a:t>Nel servizio di </a:t>
            </a:r>
            <a:r>
              <a:rPr lang="it-IT" dirty="0" err="1" smtClean="0"/>
              <a:t>ticketing</a:t>
            </a:r>
            <a:r>
              <a:rPr lang="it-IT" dirty="0" smtClean="0"/>
              <a:t> è stata creata una categoria “Telelavoro”.</a:t>
            </a:r>
          </a:p>
          <a:p>
            <a:r>
              <a:rPr lang="it-IT" dirty="0" smtClean="0"/>
              <a:t>Per </a:t>
            </a:r>
            <a:r>
              <a:rPr lang="it-IT" dirty="0"/>
              <a:t>gli utenti  ENEAGRID è disponibile un altro sistema di ticket (</a:t>
            </a:r>
            <a:r>
              <a:rPr lang="it-IT" dirty="0" err="1"/>
              <a:t>gridticket.enea.it</a:t>
            </a:r>
            <a:r>
              <a:rPr lang="it-IT" dirty="0"/>
              <a:t>) per segnalare problematiche relative al  “</a:t>
            </a:r>
            <a:r>
              <a:rPr lang="it-IT" dirty="0" err="1"/>
              <a:t>Supercalcolo</a:t>
            </a:r>
            <a:r>
              <a:rPr lang="it-IT" dirty="0"/>
              <a:t>“.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971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18</a:t>
            </a:fld>
            <a:endParaRPr lang="it-IT" dirty="0"/>
          </a:p>
        </p:txBody>
      </p:sp>
      <p:pic>
        <p:nvPicPr>
          <p:cNvPr id="6" name="Immagine 5" descr="Schermata 2019-06-14 alle 16.1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41546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2857328" y="1693963"/>
            <a:ext cx="3700296" cy="769441"/>
          </a:xfrm>
        </p:spPr>
        <p:txBody>
          <a:bodyPr/>
          <a:lstStyle/>
          <a:p>
            <a:r>
              <a:rPr lang="it-IT" dirty="0" smtClean="0"/>
              <a:t>Ing. Salvatore Pecoraro</a:t>
            </a:r>
            <a:endParaRPr lang="it-IT" dirty="0" smtClean="0"/>
          </a:p>
          <a:p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ict.enea.it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501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2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it-IT" dirty="0" smtClean="0"/>
              <a:t>La Divisione ICT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413414" y="1837890"/>
            <a:ext cx="8123660" cy="1740197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ICT-IGEST: Servizi Gestionali</a:t>
            </a:r>
          </a:p>
          <a:p>
            <a:pPr marL="0" indent="0">
              <a:buNone/>
            </a:pPr>
            <a:r>
              <a:rPr lang="it-IT" dirty="0" smtClean="0"/>
              <a:t>ICT-HPC: Servizi di </a:t>
            </a:r>
            <a:r>
              <a:rPr lang="it-IT" dirty="0" err="1" smtClean="0"/>
              <a:t>Supercalcolo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ICT-RETE: Rete, Sicurezza, Servizi di RETE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026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3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it-IT" dirty="0" smtClean="0"/>
              <a:t>ICT-RETE: Servizi e strumenti per il lavoro collaborativo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512876" y="1416581"/>
            <a:ext cx="7966470" cy="296138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Connessione in rete (internet)</a:t>
            </a:r>
          </a:p>
          <a:p>
            <a:pPr marL="0" indent="0">
              <a:buNone/>
            </a:pPr>
            <a:r>
              <a:rPr lang="it-IT" dirty="0" smtClean="0"/>
              <a:t>Accesso ai servizi ASIE</a:t>
            </a:r>
          </a:p>
          <a:p>
            <a:pPr marL="0" indent="0">
              <a:buNone/>
            </a:pPr>
            <a:r>
              <a:rPr lang="it-IT" dirty="0" smtClean="0"/>
              <a:t>Virtual Private Network (VPN)</a:t>
            </a:r>
          </a:p>
          <a:p>
            <a:pPr marL="0" indent="0">
              <a:buNone/>
            </a:pPr>
            <a:r>
              <a:rPr lang="it-IT" dirty="0" err="1" smtClean="0"/>
              <a:t>Eduroam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Eneabox</a:t>
            </a:r>
            <a:r>
              <a:rPr lang="it-IT" dirty="0" smtClean="0"/>
              <a:t>: File </a:t>
            </a:r>
            <a:r>
              <a:rPr lang="it-IT" dirty="0" err="1" smtClean="0"/>
              <a:t>Sharing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VOIP: Software </a:t>
            </a:r>
            <a:r>
              <a:rPr lang="it-IT" dirty="0" err="1" smtClean="0"/>
              <a:t>phone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Sistema di </a:t>
            </a:r>
            <a:r>
              <a:rPr lang="it-IT" dirty="0" err="1" smtClean="0"/>
              <a:t>Ticketing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Sistema di videoconferenza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83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4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it-IT" dirty="0" smtClean="0"/>
              <a:t>ICT-RETE: Servizi e strumenti per il lavoro collaborativo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482348" y="1513048"/>
            <a:ext cx="7996998" cy="279164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Phone Conference</a:t>
            </a:r>
          </a:p>
          <a:p>
            <a:pPr marL="0" indent="0">
              <a:buNone/>
            </a:pPr>
            <a:r>
              <a:rPr lang="it-IT" dirty="0" smtClean="0"/>
              <a:t>Posta elettronica</a:t>
            </a:r>
          </a:p>
          <a:p>
            <a:pPr marL="0" indent="0">
              <a:buNone/>
            </a:pPr>
            <a:r>
              <a:rPr lang="it-IT" dirty="0" err="1" smtClean="0"/>
              <a:t>Gigamail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Stampa in rete</a:t>
            </a:r>
          </a:p>
          <a:p>
            <a:pPr marL="0" indent="0">
              <a:buNone/>
            </a:pPr>
            <a:r>
              <a:rPr lang="it-IT" dirty="0" smtClean="0"/>
              <a:t>Strumenti gestionali (cartellino, prenotazione sale, banche dati curricula, wide, notes)</a:t>
            </a:r>
          </a:p>
          <a:p>
            <a:pPr marL="0" indent="0">
              <a:buNone/>
            </a:pPr>
            <a:r>
              <a:rPr lang="it-IT" dirty="0" smtClean="0"/>
              <a:t>ENEAGRID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981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5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Connessione in rete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413413" y="1513047"/>
            <a:ext cx="8229599" cy="138499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Tutti i servizi sono in rete </a:t>
            </a:r>
            <a:r>
              <a:rPr lang="it-IT" dirty="0" smtClean="0"/>
              <a:t>e sono </a:t>
            </a:r>
            <a:r>
              <a:rPr lang="it-IT" dirty="0" smtClean="0"/>
              <a:t>accessibili da tutti i centri ENEA e dall’esterno tramite un sistema di autenticazione e autorizzazione.</a:t>
            </a:r>
          </a:p>
          <a:p>
            <a:pPr marL="0" indent="0">
              <a:buNone/>
            </a:pPr>
            <a:r>
              <a:rPr lang="it-IT" dirty="0" smtClean="0"/>
              <a:t>E’ possibile accedere al proprio PC da remoto (RDP, </a:t>
            </a:r>
            <a:r>
              <a:rPr lang="it-IT" dirty="0" err="1" smtClean="0"/>
              <a:t>Teamviewer</a:t>
            </a:r>
            <a:r>
              <a:rPr lang="it-IT" dirty="0" smtClean="0"/>
              <a:t>, </a:t>
            </a:r>
            <a:r>
              <a:rPr lang="it-IT" dirty="0" err="1" smtClean="0"/>
              <a:t>ecc</a:t>
            </a:r>
            <a:r>
              <a:rPr lang="mr-IN" dirty="0" smtClean="0"/>
              <a:t>…</a:t>
            </a:r>
            <a:r>
              <a:rPr lang="it-IT" dirty="0" smtClean="0"/>
              <a:t>).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774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6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Accesso ai servizi ASIE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413413" y="1513047"/>
            <a:ext cx="8229599" cy="206210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TUTTI i servizi in rete sono protetti da credenziali.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Il lavoro collaborativo porterà sempre più all’utilizzo dei BYOD (</a:t>
            </a:r>
            <a:r>
              <a:rPr lang="it-IT" dirty="0" err="1" smtClean="0"/>
              <a:t>Bring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r>
              <a:rPr lang="it-IT" dirty="0" smtClean="0"/>
              <a:t> </a:t>
            </a:r>
            <a:r>
              <a:rPr lang="it-IT" dirty="0" err="1" smtClean="0"/>
              <a:t>device</a:t>
            </a:r>
            <a:r>
              <a:rPr lang="it-IT" dirty="0" smtClean="0"/>
              <a:t>).</a:t>
            </a:r>
          </a:p>
          <a:p>
            <a:pPr marL="0" indent="0">
              <a:buNone/>
            </a:pPr>
            <a:r>
              <a:rPr lang="it-IT" dirty="0" smtClean="0"/>
              <a:t>Particolare cura deve essere posta nel trattamento delle proprie credenziali. Le credenziali ASIE consentono l’accesso alla gran parte dei servizi di </a:t>
            </a:r>
            <a:r>
              <a:rPr lang="it-IT" dirty="0" smtClean="0"/>
              <a:t>rete.</a:t>
            </a:r>
            <a:endParaRPr lang="it-IT" dirty="0" smtClean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202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7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Servizi ICT accessibili con password ASIE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413413" y="1513047"/>
            <a:ext cx="8229599" cy="400110"/>
          </a:xfrm>
        </p:spPr>
        <p:txBody>
          <a:bodyPr/>
          <a:lstStyle/>
          <a:p>
            <a:pPr marL="0" indent="0">
              <a:buNone/>
            </a:pPr>
            <a:r>
              <a:rPr lang="it-IT" u="sng" dirty="0" smtClean="0"/>
              <a:t>VPN</a:t>
            </a:r>
            <a:endParaRPr lang="it-IT" u="sng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>
          <a:xfrm>
            <a:off x="413413" y="1962788"/>
            <a:ext cx="8117245" cy="186512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Tutti i dipendenti possono utilizzare questo servizio (credenziali ASIE).Il </a:t>
            </a:r>
            <a:r>
              <a:rPr lang="it-IT" dirty="0"/>
              <a:t>servizio VPN (Virtual Private Network) permette l'accesso da qualsiasi punto della rete internet verso le risorse di rete presenti nei Centri ENEA</a:t>
            </a:r>
            <a:r>
              <a:rPr lang="it-IT" dirty="0" smtClean="0"/>
              <a:t>.</a:t>
            </a:r>
            <a:r>
              <a:rPr lang="it-IT" dirty="0"/>
              <a:t> Questo vuol dire che attivando una connessione VPN da casa o da qualsiasi altro provider diverso dalle reti ENEA si </a:t>
            </a:r>
            <a:r>
              <a:rPr lang="it-IT" dirty="0" err="1" smtClean="0"/>
              <a:t>puo’</a:t>
            </a:r>
            <a:r>
              <a:rPr lang="it-IT" dirty="0"/>
              <a:t> </a:t>
            </a:r>
            <a:r>
              <a:rPr lang="it-IT" dirty="0" smtClean="0"/>
              <a:t>comunque</a:t>
            </a:r>
            <a:r>
              <a:rPr lang="it-IT" dirty="0"/>
              <a:t>, previa autenticazione, accedere alle risorse ENEA quali il sito web intranet, il desktop del proprio pc, cartelle private </a:t>
            </a:r>
            <a:r>
              <a:rPr lang="it-IT" dirty="0" smtClean="0"/>
              <a:t>condivise, servizi gestionali protetti, ecc... </a:t>
            </a:r>
          </a:p>
          <a:p>
            <a:pPr marL="0" indent="0">
              <a:buNone/>
            </a:pPr>
            <a:r>
              <a:rPr lang="it-IT" dirty="0" smtClean="0"/>
              <a:t>Per </a:t>
            </a:r>
            <a:r>
              <a:rPr lang="it-IT" dirty="0" smtClean="0"/>
              <a:t>approfondimenti </a:t>
            </a:r>
            <a:r>
              <a:rPr lang="mr-IN" dirty="0">
                <a:hlinkClick r:id="rId2"/>
              </a:rPr>
              <a:t>https://ict.enea.it/vpn/</a:t>
            </a:r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885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8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 smtClean="0"/>
              <a:t>Eduroam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>
          <a:xfrm>
            <a:off x="413413" y="1611972"/>
            <a:ext cx="8117245" cy="142192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ENEA aderisce alla Federazione Italiana </a:t>
            </a:r>
            <a:r>
              <a:rPr lang="it-IT" dirty="0" err="1" smtClean="0"/>
              <a:t>Eduroam</a:t>
            </a:r>
            <a:r>
              <a:rPr lang="it-IT" dirty="0" smtClean="0"/>
              <a:t> (</a:t>
            </a:r>
            <a:r>
              <a:rPr lang="it-IT" dirty="0" err="1" smtClean="0"/>
              <a:t>Education</a:t>
            </a:r>
            <a:r>
              <a:rPr lang="it-IT" dirty="0" smtClean="0"/>
              <a:t> Roaming).  Lo scopo della Federazione </a:t>
            </a:r>
            <a:r>
              <a:rPr lang="it-IT" dirty="0" smtClean="0"/>
              <a:t>è di facilitare l’accesso alla rete della “ricerca” (università, centri di ricerca, scuole, </a:t>
            </a:r>
            <a:r>
              <a:rPr lang="it-IT" dirty="0" err="1" smtClean="0"/>
              <a:t>ecc</a:t>
            </a:r>
            <a:r>
              <a:rPr lang="it-IT" dirty="0" smtClean="0"/>
              <a:t> </a:t>
            </a:r>
            <a:r>
              <a:rPr lang="mr-IN" dirty="0" smtClean="0"/>
              <a:t>…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Tutti i dipendenti possono utilizzare questo servizio (credenziali ASIE). </a:t>
            </a:r>
          </a:p>
          <a:p>
            <a:pPr marL="0" indent="0">
              <a:buNone/>
            </a:pPr>
            <a:r>
              <a:rPr lang="it-IT" dirty="0" smtClean="0"/>
              <a:t>Per </a:t>
            </a:r>
            <a:r>
              <a:rPr lang="it-IT" dirty="0" smtClean="0"/>
              <a:t>approfondimenti </a:t>
            </a:r>
            <a:r>
              <a:rPr lang="mr-IN" dirty="0">
                <a:hlinkClick r:id="rId2"/>
              </a:rPr>
              <a:t>https://ict.enea.it</a:t>
            </a:r>
            <a:r>
              <a:rPr lang="mr-IN" dirty="0" smtClean="0">
                <a:hlinkClick r:id="rId2"/>
              </a:rPr>
              <a:t>/</a:t>
            </a:r>
            <a:r>
              <a:rPr lang="it-IT" dirty="0" smtClean="0">
                <a:hlinkClick r:id="rId2"/>
              </a:rPr>
              <a:t>eduroam</a:t>
            </a:r>
            <a:r>
              <a:rPr lang="mr-IN" dirty="0" smtClean="0">
                <a:hlinkClick r:id="rId2"/>
              </a:rPr>
              <a:t>/</a:t>
            </a:r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476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1110"/>
            <a:ext cx="8229600" cy="369332"/>
          </a:xfrm>
        </p:spPr>
        <p:txBody>
          <a:bodyPr/>
          <a:lstStyle/>
          <a:p>
            <a:r>
              <a:rPr lang="it-IT" sz="2400" dirty="0"/>
              <a:t>Strumenti e servizi ICT per il lavoro collaborativo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9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Spazio su </a:t>
            </a:r>
            <a:r>
              <a:rPr lang="it-IT" dirty="0" err="1"/>
              <a:t>cloud</a:t>
            </a:r>
            <a:r>
              <a:rPr lang="it-IT" dirty="0"/>
              <a:t> </a:t>
            </a:r>
            <a:r>
              <a:rPr lang="it-IT" dirty="0" smtClean="0"/>
              <a:t>ENEA: </a:t>
            </a:r>
            <a:r>
              <a:rPr lang="it-IT" dirty="0" err="1" smtClean="0"/>
              <a:t>Eneabox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Roma 17 giugno 2019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61721" y="1636395"/>
            <a:ext cx="700320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Un grande spazio dati espandibile che </a:t>
            </a:r>
            <a:r>
              <a:rPr lang="it-IT" dirty="0" smtClean="0"/>
              <a:t>si può </a:t>
            </a:r>
            <a:r>
              <a:rPr lang="it-IT" dirty="0"/>
              <a:t>anche condividere con </a:t>
            </a:r>
            <a:r>
              <a:rPr lang="it-IT" dirty="0" smtClean="0"/>
              <a:t>altri colleghi, </a:t>
            </a:r>
            <a:r>
              <a:rPr lang="it-IT" dirty="0"/>
              <a:t>per facilitare il lavoro collaborativo.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tuo </a:t>
            </a:r>
            <a:r>
              <a:rPr lang="it-IT" dirty="0" err="1"/>
              <a:t>Cloud</a:t>
            </a:r>
            <a:r>
              <a:rPr lang="it-IT" dirty="0"/>
              <a:t> </a:t>
            </a:r>
            <a:r>
              <a:rPr lang="it-IT" dirty="0" smtClean="0"/>
              <a:t>è ospitato </a:t>
            </a:r>
            <a:r>
              <a:rPr lang="it-IT" dirty="0"/>
              <a:t>su server sicuri ENEA e sincronizzabile tramite web. </a:t>
            </a:r>
            <a:endParaRPr lang="it-IT" dirty="0" smtClean="0"/>
          </a:p>
          <a:p>
            <a:r>
              <a:rPr lang="it-IT" dirty="0" err="1" smtClean="0"/>
              <a:t>EneaBox</a:t>
            </a:r>
            <a:r>
              <a:rPr lang="it-IT" dirty="0" smtClean="0"/>
              <a:t> </a:t>
            </a:r>
            <a:r>
              <a:rPr lang="it-IT" dirty="0"/>
              <a:t>tutela la privacy dei tuoi dati e si può gestire anche come una cartella del PC.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098952"/>
      </p:ext>
    </p:extLst>
  </p:cSld>
  <p:clrMapOvr>
    <a:masterClrMapping/>
  </p:clrMapOvr>
</p:sld>
</file>

<file path=ppt/theme/theme1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1319</TotalTime>
  <Words>1132</Words>
  <Application>Microsoft Macintosh PowerPoint</Application>
  <PresentationFormat>Presentazione su schermo (16:9)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ModelloTemplateENEAita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Strumenti e servizi ICT per il lavoro collaborativo </vt:lpstr>
      <vt:lpstr>Presentazione di PowerPoint</vt:lpstr>
      <vt:lpstr>Presentazione di PowerPoint</vt:lpstr>
    </vt:vector>
  </TitlesOfParts>
  <Company>ENEA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Catia Masella</cp:lastModifiedBy>
  <cp:revision>190</cp:revision>
  <cp:lastPrinted>2019-02-08T08:01:39Z</cp:lastPrinted>
  <dcterms:created xsi:type="dcterms:W3CDTF">2017-01-03T12:35:40Z</dcterms:created>
  <dcterms:modified xsi:type="dcterms:W3CDTF">2019-06-14T14:20:11Z</dcterms:modified>
</cp:coreProperties>
</file>